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9" r:id="rId3"/>
    <p:sldId id="286" r:id="rId4"/>
    <p:sldId id="289" r:id="rId5"/>
    <p:sldId id="291" r:id="rId6"/>
    <p:sldId id="278" r:id="rId7"/>
    <p:sldId id="292" r:id="rId8"/>
    <p:sldId id="293" r:id="rId9"/>
    <p:sldId id="294" r:id="rId10"/>
    <p:sldId id="299" r:id="rId11"/>
    <p:sldId id="295" r:id="rId12"/>
    <p:sldId id="297" r:id="rId13"/>
    <p:sldId id="279" r:id="rId14"/>
    <p:sldId id="296" r:id="rId15"/>
    <p:sldId id="283" r:id="rId16"/>
    <p:sldId id="273" r:id="rId17"/>
    <p:sldId id="29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543" autoAdjust="0"/>
  </p:normalViewPr>
  <p:slideViewPr>
    <p:cSldViewPr>
      <p:cViewPr varScale="1">
        <p:scale>
          <a:sx n="100" d="100"/>
          <a:sy n="100" d="100"/>
        </p:scale>
        <p:origin x="-3440" y="-1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A8572E-A531-484F-AB23-586456CDA182}" type="datetimeFigureOut">
              <a:rPr lang="en-GB" smtClean="0"/>
              <a:pPr/>
              <a:t>05/05/16</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2D09F2-56EB-4934-8EFC-40A52FFA1FBE}" type="slidenum">
              <a:rPr lang="en-GB" smtClean="0"/>
              <a:pPr/>
              <a:t>‹#›</a:t>
            </a:fld>
            <a:endParaRPr lang="en-GB" dirty="0"/>
          </a:p>
        </p:txBody>
      </p:sp>
    </p:spTree>
    <p:extLst>
      <p:ext uri="{BB962C8B-B14F-4D97-AF65-F5344CB8AC3E}">
        <p14:creationId xmlns:p14="http://schemas.microsoft.com/office/powerpoint/2010/main" val="2866137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Slide 1: This presentation will introduce Darwin</a:t>
            </a:r>
            <a:r>
              <a:rPr lang="en-GB" baseline="0" dirty="0" smtClean="0"/>
              <a:t> </a:t>
            </a:r>
            <a:r>
              <a:rPr lang="en-GB" dirty="0" smtClean="0"/>
              <a:t>and the events leading to his</a:t>
            </a:r>
            <a:r>
              <a:rPr lang="en-GB" baseline="0" dirty="0" smtClean="0"/>
              <a:t> incredible life-changing adventure that was to shape our understanding of the natural world.</a:t>
            </a:r>
            <a:endParaRPr lang="en-GB" dirty="0"/>
          </a:p>
        </p:txBody>
      </p:sp>
      <p:sp>
        <p:nvSpPr>
          <p:cNvPr id="4" name="Slide Number Placeholder 3"/>
          <p:cNvSpPr>
            <a:spLocks noGrp="1"/>
          </p:cNvSpPr>
          <p:nvPr>
            <p:ph type="sldNum" sz="quarter" idx="10"/>
          </p:nvPr>
        </p:nvSpPr>
        <p:spPr/>
        <p:txBody>
          <a:bodyPr/>
          <a:lstStyle/>
          <a:p>
            <a:fld id="{DD2D09F2-56EB-4934-8EFC-40A52FFA1FBE}"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10: </a:t>
            </a:r>
            <a:r>
              <a:rPr lang="en-GB" sz="1200" i="1" kern="1200" dirty="0" smtClean="0">
                <a:solidFill>
                  <a:schemeClr val="tx1"/>
                </a:solidFill>
                <a:effectLst/>
                <a:latin typeface="+mn-lt"/>
                <a:ea typeface="+mn-ea"/>
                <a:cs typeface="+mn-cs"/>
              </a:rPr>
              <a:t>Werner’s Nomenclature of Colours</a:t>
            </a:r>
            <a:r>
              <a:rPr lang="en-GB" sz="1200" kern="1200" dirty="0" smtClean="0">
                <a:solidFill>
                  <a:schemeClr val="tx1"/>
                </a:solidFill>
                <a:effectLst/>
                <a:latin typeface="+mn-lt"/>
                <a:ea typeface="+mn-ea"/>
                <a:cs typeface="+mn-cs"/>
              </a:rPr>
              <a:t>, by Patrick </a:t>
            </a:r>
            <a:r>
              <a:rPr lang="en-GB" sz="1200" kern="1200" dirty="0" err="1" smtClean="0">
                <a:solidFill>
                  <a:schemeClr val="tx1"/>
                </a:solidFill>
                <a:effectLst/>
                <a:latin typeface="+mn-lt"/>
                <a:ea typeface="+mn-ea"/>
                <a:cs typeface="+mn-cs"/>
              </a:rPr>
              <a:t>Syme</a:t>
            </a:r>
            <a:r>
              <a:rPr lang="en-GB" sz="1200" kern="1200" dirty="0" smtClean="0">
                <a:solidFill>
                  <a:schemeClr val="tx1"/>
                </a:solidFill>
                <a:effectLst/>
                <a:latin typeface="+mn-lt"/>
                <a:ea typeface="+mn-ea"/>
                <a:cs typeface="+mn-cs"/>
              </a:rPr>
              <a:t>, was one of the books Darwin took with him on the voyage. It was a guide to help identify colours and gave examples of them in nature. Darwin used it to help him record the colours of specimens when he found them. </a:t>
            </a:r>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pPr/>
              <a:t>10</a:t>
            </a:fld>
            <a:endParaRPr lang="en-US" dirty="0"/>
          </a:p>
        </p:txBody>
      </p:sp>
    </p:spTree>
    <p:extLst>
      <p:ext uri="{BB962C8B-B14F-4D97-AF65-F5344CB8AC3E}">
        <p14:creationId xmlns:p14="http://schemas.microsoft.com/office/powerpoint/2010/main" val="3566532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11: </a:t>
            </a:r>
            <a:r>
              <a:rPr lang="en-GB" sz="1200" kern="1200" dirty="0" smtClean="0">
                <a:solidFill>
                  <a:schemeClr val="tx1"/>
                </a:solidFill>
                <a:latin typeface="+mn-lt"/>
                <a:ea typeface="+mn-ea"/>
                <a:cs typeface="+mn-cs"/>
              </a:rPr>
              <a:t>During the voyage Darwin spent about 18 months in total on land, making collections of fossils, animals, birds, fish, insects, rocks, and plants. He sent the specimens back home by ship.</a:t>
            </a:r>
            <a:r>
              <a:rPr lang="en-GB" sz="1200" kern="1200" baseline="0" dirty="0" smtClean="0">
                <a:solidFill>
                  <a:schemeClr val="tx1"/>
                </a:solidFill>
                <a:latin typeface="+mn-lt"/>
                <a:ea typeface="+mn-ea"/>
                <a:cs typeface="+mn-cs"/>
              </a:rPr>
              <a:t> The dried plant (</a:t>
            </a:r>
            <a:r>
              <a:rPr lang="en-GB" sz="1200" i="1" kern="1200" baseline="0" dirty="0" smtClean="0">
                <a:solidFill>
                  <a:schemeClr val="tx1"/>
                </a:solidFill>
                <a:latin typeface="+mn-lt"/>
                <a:ea typeface="+mn-ea"/>
                <a:cs typeface="+mn-cs"/>
              </a:rPr>
              <a:t>Sicyos villosa</a:t>
            </a:r>
            <a:r>
              <a:rPr lang="en-GB" sz="1200" kern="1200" baseline="0" dirty="0" smtClean="0">
                <a:solidFill>
                  <a:schemeClr val="tx1"/>
                </a:solidFill>
                <a:latin typeface="+mn-lt"/>
                <a:ea typeface="+mn-ea"/>
                <a:cs typeface="+mn-cs"/>
              </a:rPr>
              <a:t>) seen here is a type of vine that became extinct 10 years after Darwin saw it and is now the only surviving example. This provides valuable visual evidence of the plant’s existence. </a:t>
            </a:r>
            <a:endParaRPr lang="en-GB"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pPr/>
              <a:t>11</a:t>
            </a:fld>
            <a:endParaRPr lang="en-US" dirty="0"/>
          </a:p>
        </p:txBody>
      </p:sp>
    </p:spTree>
    <p:extLst>
      <p:ext uri="{BB962C8B-B14F-4D97-AF65-F5344CB8AC3E}">
        <p14:creationId xmlns:p14="http://schemas.microsoft.com/office/powerpoint/2010/main" val="918495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12: He sent back samples in whatever he could find on board - like these pill boxes. The bottles were often empty sauce bottles</a:t>
            </a:r>
            <a:r>
              <a:rPr lang="en-GB" sz="1200" kern="1200" baseline="0" dirty="0" smtClean="0">
                <a:solidFill>
                  <a:schemeClr val="tx1"/>
                </a:solidFill>
                <a:effectLst/>
                <a:latin typeface="+mn-lt"/>
                <a:ea typeface="+mn-ea"/>
                <a:cs typeface="+mn-cs"/>
              </a:rPr>
              <a:t> that Darwin used after the sailors had finished with them.</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Poor Professor Henslow received many samples that weren’t labelled properly and he didn’t know what they were. He wrote to Darwin saying:  </a:t>
            </a:r>
          </a:p>
          <a:p>
            <a:r>
              <a:rPr lang="en-GB" sz="1200" i="1" kern="1200" dirty="0" smtClean="0">
                <a:solidFill>
                  <a:schemeClr val="tx1"/>
                </a:solidFill>
                <a:effectLst/>
                <a:latin typeface="+mn-lt"/>
                <a:ea typeface="+mn-ea"/>
                <a:cs typeface="+mn-cs"/>
              </a:rPr>
              <a:t> ‘For goodness sake what is No. 223? It looks like the remains of an electric explosion, a mere mass of soot—something very curious I daresay’</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E50344-53C9-7041-8CDA-20415822F239}" type="slidenum">
              <a:rPr lang="en-US" smtClean="0"/>
              <a:pPr/>
              <a:t>12</a:t>
            </a:fld>
            <a:endParaRPr lang="en-US" dirty="0"/>
          </a:p>
        </p:txBody>
      </p:sp>
    </p:spTree>
    <p:extLst>
      <p:ext uri="{BB962C8B-B14F-4D97-AF65-F5344CB8AC3E}">
        <p14:creationId xmlns:p14="http://schemas.microsoft.com/office/powerpoint/2010/main" val="2034097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Slide 13: Whilst</a:t>
            </a:r>
            <a:r>
              <a:rPr lang="en-GB" baseline="0" dirty="0" smtClean="0"/>
              <a:t> on the voyage Darwin took every opportunity to be on dry land where he wouldn’t feel seasick and h</a:t>
            </a:r>
            <a:r>
              <a:rPr lang="en-GB" dirty="0" smtClean="0"/>
              <a:t>e </a:t>
            </a:r>
            <a:r>
              <a:rPr lang="en-GB" baseline="0" dirty="0" smtClean="0"/>
              <a:t>could continue his collecting. It was sometimes hard to find his way around as there</a:t>
            </a:r>
            <a:r>
              <a:rPr lang="en-GB" sz="1200" dirty="0" smtClean="0"/>
              <a:t> were no clear maps to follow. Darwin’s friend, Alexander Caldcleugh, had drawn him this map of part of the Andes in South America to help</a:t>
            </a:r>
            <a:r>
              <a:rPr lang="en-GB" sz="1200" baseline="0" dirty="0" smtClean="0"/>
              <a:t> him on his travels, but it’s not very clear. </a:t>
            </a:r>
            <a:r>
              <a:rPr lang="en-GB" sz="1200" dirty="0" smtClean="0"/>
              <a:t>What could you use now to find your way?</a:t>
            </a:r>
          </a:p>
          <a:p>
            <a:endParaRPr lang="en-GB" dirty="0"/>
          </a:p>
        </p:txBody>
      </p:sp>
      <p:sp>
        <p:nvSpPr>
          <p:cNvPr id="4" name="Slide Number Placeholder 3"/>
          <p:cNvSpPr>
            <a:spLocks noGrp="1"/>
          </p:cNvSpPr>
          <p:nvPr>
            <p:ph type="sldNum" sz="quarter" idx="10"/>
          </p:nvPr>
        </p:nvSpPr>
        <p:spPr/>
        <p:txBody>
          <a:bodyPr/>
          <a:lstStyle/>
          <a:p>
            <a:fld id="{DD2D09F2-56EB-4934-8EFC-40A52FFA1FBE}" type="slidenum">
              <a:rPr lang="en-GB" smtClean="0"/>
              <a:pPr/>
              <a:t>13</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Slide 14: In</a:t>
            </a:r>
            <a:r>
              <a:rPr lang="en-GB" baseline="0" dirty="0" smtClean="0"/>
              <a:t> Patagonia, Darwin </a:t>
            </a:r>
            <a:r>
              <a:rPr lang="en-GB" dirty="0" smtClean="0"/>
              <a:t>had been searching for a particular type of rhea (</a:t>
            </a:r>
            <a:r>
              <a:rPr lang="en-GB" i="1" dirty="0" smtClean="0"/>
              <a:t>Rhea </a:t>
            </a:r>
            <a:r>
              <a:rPr lang="en-GB" i="1" dirty="0" err="1" smtClean="0"/>
              <a:t>pennata</a:t>
            </a:r>
            <a:r>
              <a:rPr lang="en-GB" baseline="0" dirty="0" smtClean="0"/>
              <a:t>) </a:t>
            </a:r>
            <a:r>
              <a:rPr lang="en-GB" baseline="0" dirty="0" smtClean="0"/>
              <a:t>for some </a:t>
            </a:r>
            <a:r>
              <a:rPr lang="en-GB" baseline="0" dirty="0" smtClean="0"/>
              <a:t>time. Early </a:t>
            </a:r>
            <a:r>
              <a:rPr lang="en-GB" baseline="0" dirty="0" smtClean="0"/>
              <a:t>in January 1834 he was enjoying a meal consisting of a bird that had been shot by his friend and ship’s artist Conrad Martens. As he ate, he realised that this was the rare bird he had been looking for! He managed to preserve its</a:t>
            </a:r>
            <a:r>
              <a:rPr lang="en-GB" sz="1200" b="0" i="0" kern="1200" dirty="0" smtClean="0">
                <a:solidFill>
                  <a:schemeClr val="tx1"/>
                </a:solidFill>
                <a:latin typeface="+mn-lt"/>
                <a:ea typeface="+mn-ea"/>
                <a:cs typeface="+mn-cs"/>
              </a:rPr>
              <a:t> head, neck, legs, one wing, and many of the larger feathers</a:t>
            </a:r>
            <a:r>
              <a:rPr lang="en-GB" sz="1200" b="0" i="0" kern="1200" baseline="0" dirty="0" smtClean="0">
                <a:solidFill>
                  <a:schemeClr val="tx1"/>
                </a:solidFill>
                <a:latin typeface="+mn-lt"/>
                <a:ea typeface="+mn-ea"/>
                <a:cs typeface="+mn-cs"/>
              </a:rPr>
              <a:t> to send back to Henslow in England. </a:t>
            </a:r>
            <a:endParaRPr lang="en-GB" dirty="0"/>
          </a:p>
        </p:txBody>
      </p:sp>
      <p:sp>
        <p:nvSpPr>
          <p:cNvPr id="4" name="Slide Number Placeholder 3"/>
          <p:cNvSpPr>
            <a:spLocks noGrp="1"/>
          </p:cNvSpPr>
          <p:nvPr>
            <p:ph type="sldNum" sz="quarter" idx="10"/>
          </p:nvPr>
        </p:nvSpPr>
        <p:spPr/>
        <p:txBody>
          <a:bodyPr/>
          <a:lstStyle/>
          <a:p>
            <a:fld id="{DD2D09F2-56EB-4934-8EFC-40A52FFA1FBE}" type="slidenum">
              <a:rPr lang="en-GB" smtClean="0"/>
              <a:pPr/>
              <a:t>14</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Slide 15: As he travelled</a:t>
            </a:r>
            <a:r>
              <a:rPr lang="en-GB" sz="1200" baseline="0" dirty="0" smtClean="0"/>
              <a:t>, </a:t>
            </a:r>
            <a:r>
              <a:rPr lang="en-GB" sz="1200" dirty="0" smtClean="0"/>
              <a:t>Darwin encountered native tribe people who had not met Europeans before. He was fascinated and</a:t>
            </a:r>
            <a:r>
              <a:rPr lang="en-GB" sz="1200" baseline="0" dirty="0" smtClean="0"/>
              <a:t> often shocked </a:t>
            </a:r>
            <a:r>
              <a:rPr lang="en-GB" sz="1200" dirty="0" smtClean="0"/>
              <a:t>to observe how</a:t>
            </a:r>
            <a:r>
              <a:rPr lang="en-GB" sz="1200" baseline="0" dirty="0" smtClean="0"/>
              <a:t> differently people lived, worked, ate and clothed themselves, compared to life at home. </a:t>
            </a:r>
            <a:r>
              <a:rPr lang="en-GB" sz="1200" dirty="0" smtClean="0"/>
              <a:t>This is a fisherman from Tierra del Fuego in South America and two native Patagonian Indians. </a:t>
            </a:r>
            <a:endParaRPr lang="en-GB" dirty="0"/>
          </a:p>
        </p:txBody>
      </p:sp>
      <p:sp>
        <p:nvSpPr>
          <p:cNvPr id="4" name="Slide Number Placeholder 3"/>
          <p:cNvSpPr>
            <a:spLocks noGrp="1"/>
          </p:cNvSpPr>
          <p:nvPr>
            <p:ph type="sldNum" sz="quarter" idx="10"/>
          </p:nvPr>
        </p:nvSpPr>
        <p:spPr/>
        <p:txBody>
          <a:bodyPr/>
          <a:lstStyle/>
          <a:p>
            <a:fld id="{DD2D09F2-56EB-4934-8EFC-40A52FFA1FBE}" type="slidenum">
              <a:rPr lang="en-GB" smtClean="0"/>
              <a:pPr/>
              <a:t>15</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Slide 16:</a:t>
            </a:r>
            <a:r>
              <a:rPr lang="en-GB" baseline="0" dirty="0" smtClean="0"/>
              <a:t> The specimens that Darwin brought home were studied by lots of different experts and for years they provided with material to develop and test his ideas about how the natural world had evolved. It took him a long time to fully understand how, over generations, characteristics of animals gradually change and adapt to suit changes in their environments. These finches, for example, were collected from different islands on the Galapagos. They are related but their different shapes and sizes have evolved over time, to make them best suited to the environment and the food available on the island that they live on. But Darwin didn’t realise this until much later. He didn’t publish his famous book about evolution and natural selection until 23 years after he came home. His was called ‘On the Origin of Species’ and was published in 1859.</a:t>
            </a:r>
            <a:endParaRPr lang="en-GB" dirty="0"/>
          </a:p>
        </p:txBody>
      </p:sp>
      <p:sp>
        <p:nvSpPr>
          <p:cNvPr id="4" name="Slide Number Placeholder 3"/>
          <p:cNvSpPr>
            <a:spLocks noGrp="1"/>
          </p:cNvSpPr>
          <p:nvPr>
            <p:ph type="sldNum" sz="quarter" idx="10"/>
          </p:nvPr>
        </p:nvSpPr>
        <p:spPr/>
        <p:txBody>
          <a:bodyPr/>
          <a:lstStyle/>
          <a:p>
            <a:fld id="{DD2D09F2-56EB-4934-8EFC-40A52FFA1FBE}" type="slidenum">
              <a:rPr lang="en-GB" smtClean="0"/>
              <a:pPr/>
              <a:t>16</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17: Darwin returned home in 1836. He married Emma Wedgwood and they moved to Down House in Kent,</a:t>
            </a:r>
            <a:r>
              <a:rPr lang="en-GB" sz="1200" kern="1200" baseline="0" dirty="0" smtClean="0">
                <a:solidFill>
                  <a:schemeClr val="tx1"/>
                </a:solidFill>
                <a:effectLst/>
                <a:latin typeface="+mn-lt"/>
                <a:ea typeface="+mn-ea"/>
                <a:cs typeface="+mn-cs"/>
              </a:rPr>
              <a:t> where they had ten children, although sadly only seven survived to adulthood. At Down Darwin spent </a:t>
            </a:r>
            <a:r>
              <a:rPr lang="en-GB" sz="1200" kern="1200" dirty="0" smtClean="0">
                <a:solidFill>
                  <a:schemeClr val="tx1"/>
                </a:solidFill>
                <a:effectLst/>
                <a:latin typeface="+mn-lt"/>
                <a:ea typeface="+mn-ea"/>
                <a:cs typeface="+mn-cs"/>
              </a:rPr>
              <a:t>his time researching,</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testing out ideas, and writing.</a:t>
            </a:r>
            <a:r>
              <a:rPr lang="en-GB" sz="1200" kern="1200" baseline="0" dirty="0" smtClean="0">
                <a:solidFill>
                  <a:schemeClr val="tx1"/>
                </a:solidFill>
                <a:effectLst/>
                <a:latin typeface="+mn-lt"/>
                <a:ea typeface="+mn-ea"/>
                <a:cs typeface="+mn-cs"/>
              </a:rPr>
              <a:t> He conducted all his </a:t>
            </a:r>
            <a:r>
              <a:rPr lang="en-GB" sz="1200" kern="1200" dirty="0" smtClean="0">
                <a:solidFill>
                  <a:schemeClr val="tx1"/>
                </a:solidFill>
                <a:effectLst/>
                <a:latin typeface="+mn-lt"/>
                <a:ea typeface="+mn-ea"/>
                <a:cs typeface="+mn-cs"/>
              </a:rPr>
              <a:t>scientific work and experiments in his house and garden and exchanged</a:t>
            </a:r>
            <a:r>
              <a:rPr lang="en-GB" sz="1200" kern="1200" baseline="0" dirty="0" smtClean="0">
                <a:solidFill>
                  <a:schemeClr val="tx1"/>
                </a:solidFill>
                <a:effectLst/>
                <a:latin typeface="+mn-lt"/>
                <a:ea typeface="+mn-ea"/>
                <a:cs typeface="+mn-cs"/>
              </a:rPr>
              <a:t> letters with over 2000 people all over the world. Although he did not travel again, h</a:t>
            </a:r>
            <a:r>
              <a:rPr lang="en-GB" sz="1200" kern="1200" dirty="0" smtClean="0">
                <a:solidFill>
                  <a:schemeClr val="tx1"/>
                </a:solidFill>
                <a:effectLst/>
                <a:latin typeface="+mn-lt"/>
                <a:ea typeface="+mn-ea"/>
                <a:cs typeface="+mn-cs"/>
              </a:rPr>
              <a:t>e had experienced a fantastical adventure. He</a:t>
            </a:r>
            <a:r>
              <a:rPr lang="en-GB" sz="1200" kern="1200" baseline="0" dirty="0" smtClean="0">
                <a:solidFill>
                  <a:schemeClr val="tx1"/>
                </a:solidFill>
                <a:effectLst/>
                <a:latin typeface="+mn-lt"/>
                <a:ea typeface="+mn-ea"/>
                <a:cs typeface="+mn-cs"/>
              </a:rPr>
              <a:t> said it</a:t>
            </a:r>
            <a:r>
              <a:rPr lang="en-GB" sz="1200" kern="1200" dirty="0" smtClean="0">
                <a:solidFill>
                  <a:schemeClr val="tx1"/>
                </a:solidFill>
                <a:effectLst/>
                <a:latin typeface="+mn-lt"/>
                <a:ea typeface="+mn-ea"/>
                <a:cs typeface="+mn-cs"/>
              </a:rPr>
              <a:t> was</a:t>
            </a:r>
            <a:r>
              <a:rPr lang="en-GB" sz="1200" kern="1200" dirty="0" smtClean="0">
                <a:solidFill>
                  <a:schemeClr val="tx1"/>
                </a:solidFill>
                <a:latin typeface="+mn-lt"/>
                <a:ea typeface="+mn-ea"/>
                <a:cs typeface="+mn-cs"/>
              </a:rPr>
              <a:t> ‘A positive hurricane of astonishment and delight’.</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pPr/>
              <a:t>17</a:t>
            </a:fld>
            <a:endParaRPr lang="en-US" dirty="0"/>
          </a:p>
        </p:txBody>
      </p:sp>
    </p:spTree>
    <p:extLst>
      <p:ext uri="{BB962C8B-B14F-4D97-AF65-F5344CB8AC3E}">
        <p14:creationId xmlns:p14="http://schemas.microsoft.com/office/powerpoint/2010/main" val="4157059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Slide 2: A quick summary: Darwin </a:t>
            </a:r>
            <a:r>
              <a:rPr lang="en-GB" baseline="0" dirty="0" smtClean="0"/>
              <a:t>was a Victorian gentleman, most </a:t>
            </a:r>
            <a:r>
              <a:rPr lang="en-GB" dirty="0" smtClean="0"/>
              <a:t>famous for</a:t>
            </a:r>
            <a:r>
              <a:rPr lang="en-GB" baseline="0" dirty="0" smtClean="0"/>
              <a:t> his book ‘On the Origin of Species’, published in 1859. He was a naturalist (a modern day scientist) who was fascinated by the natural world and everything in it. After travelling  around the world aboard HMS </a:t>
            </a:r>
            <a:r>
              <a:rPr lang="en-GB" i="1" baseline="0" dirty="0" smtClean="0"/>
              <a:t>Beagle </a:t>
            </a:r>
            <a:r>
              <a:rPr lang="en-GB" baseline="0" dirty="0" smtClean="0"/>
              <a:t>he married, settled in Kent and had 10 children. He continued to research and write about science his whole life. He established a scientific network and wrote to about 2000 people all over the world. He exchanged around 15,000 letters over his lifetime. He is buried in Westminster Abbey and has featured on the back of £10 note.</a:t>
            </a:r>
          </a:p>
        </p:txBody>
      </p:sp>
      <p:sp>
        <p:nvSpPr>
          <p:cNvPr id="4" name="Slide Number Placeholder 3"/>
          <p:cNvSpPr>
            <a:spLocks noGrp="1"/>
          </p:cNvSpPr>
          <p:nvPr>
            <p:ph type="sldNum" sz="quarter" idx="10"/>
          </p:nvPr>
        </p:nvSpPr>
        <p:spPr/>
        <p:txBody>
          <a:bodyPr/>
          <a:lstStyle/>
          <a:p>
            <a:pPr>
              <a:defRPr/>
            </a:pPr>
            <a:fld id="{7E45B88C-5308-4F4A-9CB7-4BFBFA8C9A10}" type="slidenum">
              <a:rPr lang="en-GB" smtClean="0"/>
              <a:pPr>
                <a:defRPr/>
              </a:pPr>
              <a:t>2</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3: Darwin was born in 1809.</a:t>
            </a:r>
            <a:r>
              <a:rPr lang="en-GB" sz="1200" kern="1200" baseline="0" dirty="0" smtClean="0">
                <a:solidFill>
                  <a:schemeClr val="tx1"/>
                </a:solidFill>
                <a:effectLst/>
                <a:latin typeface="+mn-lt"/>
                <a:ea typeface="+mn-ea"/>
                <a:cs typeface="+mn-cs"/>
              </a:rPr>
              <a:t> E</a:t>
            </a:r>
            <a:r>
              <a:rPr lang="en-GB" sz="1200" kern="1200" dirty="0" smtClean="0">
                <a:solidFill>
                  <a:schemeClr val="tx1"/>
                </a:solidFill>
                <a:effectLst/>
                <a:latin typeface="+mn-lt"/>
                <a:ea typeface="+mn-ea"/>
                <a:cs typeface="+mn-cs"/>
              </a:rPr>
              <a:t>ven as a small child was fascinated by all aspects of nature. He was always collecting rocks, plants and insects in the fields and hedges around his home. In this picture he is </a:t>
            </a:r>
            <a:r>
              <a:rPr lang="en-GB" sz="1200" kern="1200" baseline="0" dirty="0" smtClean="0">
                <a:solidFill>
                  <a:schemeClr val="tx1"/>
                </a:solidFill>
                <a:effectLst/>
                <a:latin typeface="+mn-lt"/>
                <a:ea typeface="+mn-ea"/>
                <a:cs typeface="+mn-cs"/>
              </a:rPr>
              <a:t>six years old and is </a:t>
            </a:r>
            <a:r>
              <a:rPr lang="en-GB" sz="1200" kern="1200" dirty="0" smtClean="0">
                <a:solidFill>
                  <a:schemeClr val="tx1"/>
                </a:solidFill>
                <a:effectLst/>
                <a:latin typeface="+mn-lt"/>
                <a:ea typeface="+mn-ea"/>
                <a:cs typeface="+mn-cs"/>
              </a:rPr>
              <a:t>with</a:t>
            </a:r>
            <a:r>
              <a:rPr lang="en-GB" sz="1200" kern="1200" baseline="0" dirty="0" smtClean="0">
                <a:solidFill>
                  <a:schemeClr val="tx1"/>
                </a:solidFill>
                <a:effectLst/>
                <a:latin typeface="+mn-lt"/>
                <a:ea typeface="+mn-ea"/>
                <a:cs typeface="+mn-cs"/>
              </a:rPr>
              <a:t> his sister Catherine.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E50344-53C9-7041-8CDA-20415822F239}" type="slidenum">
              <a:rPr lang="en-US" smtClean="0"/>
              <a:pPr/>
              <a:t>3</a:t>
            </a:fld>
            <a:endParaRPr lang="en-US" dirty="0"/>
          </a:p>
        </p:txBody>
      </p:sp>
    </p:spTree>
    <p:extLst>
      <p:ext uri="{BB962C8B-B14F-4D97-AF65-F5344CB8AC3E}">
        <p14:creationId xmlns:p14="http://schemas.microsoft.com/office/powerpoint/2010/main" val="3603675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4: As a young man, he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studied medicine</a:t>
            </a:r>
            <a:r>
              <a:rPr lang="en-GB" sz="1200" kern="1200" baseline="0" dirty="0" smtClean="0">
                <a:solidFill>
                  <a:schemeClr val="tx1"/>
                </a:solidFill>
                <a:effectLst/>
                <a:latin typeface="+mn-lt"/>
                <a:ea typeface="+mn-ea"/>
                <a:cs typeface="+mn-cs"/>
              </a:rPr>
              <a:t> at Edinburgh University for a time but then went to </a:t>
            </a:r>
            <a:r>
              <a:rPr lang="en-GB" sz="1200" kern="1200" dirty="0" smtClean="0">
                <a:solidFill>
                  <a:schemeClr val="tx1"/>
                </a:solidFill>
                <a:effectLst/>
                <a:latin typeface="+mn-lt"/>
                <a:ea typeface="+mn-ea"/>
                <a:cs typeface="+mn-cs"/>
              </a:rPr>
              <a:t>Cambridge University with the aim</a:t>
            </a:r>
            <a:r>
              <a:rPr lang="en-GB" sz="1200" kern="1200" baseline="0" dirty="0" smtClean="0">
                <a:solidFill>
                  <a:schemeClr val="tx1"/>
                </a:solidFill>
                <a:effectLst/>
                <a:latin typeface="+mn-lt"/>
                <a:ea typeface="+mn-ea"/>
                <a:cs typeface="+mn-cs"/>
              </a:rPr>
              <a:t> of becoming</a:t>
            </a:r>
            <a:r>
              <a:rPr lang="en-GB" sz="1200" kern="1200" dirty="0" smtClean="0">
                <a:solidFill>
                  <a:schemeClr val="tx1"/>
                </a:solidFill>
                <a:effectLst/>
                <a:latin typeface="+mn-lt"/>
                <a:ea typeface="+mn-ea"/>
                <a:cs typeface="+mn-cs"/>
              </a:rPr>
              <a:t> a clergyman.</a:t>
            </a:r>
            <a:r>
              <a:rPr lang="en-GB" sz="1200" kern="1200" baseline="0" dirty="0" smtClean="0">
                <a:solidFill>
                  <a:schemeClr val="tx1"/>
                </a:solidFill>
                <a:effectLst/>
                <a:latin typeface="+mn-lt"/>
                <a:ea typeface="+mn-ea"/>
                <a:cs typeface="+mn-cs"/>
              </a:rPr>
              <a:t> Here you can see an image of Christ’s College, where Darwin studied. However he wasn’t a great student and often didn’t go to lectures. He </a:t>
            </a:r>
            <a:r>
              <a:rPr lang="en-GB" sz="1200" kern="1200" dirty="0" smtClean="0">
                <a:solidFill>
                  <a:schemeClr val="tx1"/>
                </a:solidFill>
                <a:effectLst/>
                <a:latin typeface="+mn-lt"/>
                <a:ea typeface="+mn-ea"/>
                <a:cs typeface="+mn-cs"/>
              </a:rPr>
              <a:t>was much more interested in exploring the local countryside and collecting what he found. His friend, Albert Way, made this sketch of him riding a beetle and holding his collecting net.</a:t>
            </a:r>
            <a:r>
              <a:rPr lang="en-GB" dirty="0" smtClean="0">
                <a:effectLst/>
              </a:rPr>
              <a:t> </a:t>
            </a:r>
            <a:r>
              <a:rPr lang="en-GB" sz="1200" kern="1200" dirty="0" smtClean="0">
                <a:solidFill>
                  <a:schemeClr val="tx1"/>
                </a:solidFill>
                <a:latin typeface="+mn-lt"/>
                <a:ea typeface="+mn-ea"/>
                <a:cs typeface="+mn-cs"/>
              </a:rPr>
              <a:t>He </a:t>
            </a:r>
            <a:r>
              <a:rPr lang="en-GB" sz="1200" i="1" kern="1200" dirty="0" smtClean="0">
                <a:solidFill>
                  <a:schemeClr val="tx1"/>
                </a:solidFill>
                <a:latin typeface="+mn-lt"/>
                <a:ea typeface="+mn-ea"/>
                <a:cs typeface="+mn-cs"/>
              </a:rPr>
              <a:t>did</a:t>
            </a:r>
            <a:r>
              <a:rPr lang="en-GB" sz="1200" kern="1200" dirty="0" smtClean="0">
                <a:solidFill>
                  <a:schemeClr val="tx1"/>
                </a:solidFill>
                <a:latin typeface="+mn-lt"/>
                <a:ea typeface="+mn-ea"/>
                <a:cs typeface="+mn-cs"/>
              </a:rPr>
              <a:t> attend lectures by his Botany professor,</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John Stephens Henslow, as he was</a:t>
            </a:r>
            <a:r>
              <a:rPr lang="en-GB" sz="1200" kern="1200" baseline="0" dirty="0" smtClean="0">
                <a:solidFill>
                  <a:schemeClr val="tx1"/>
                </a:solidFill>
                <a:latin typeface="+mn-lt"/>
                <a:ea typeface="+mn-ea"/>
                <a:cs typeface="+mn-cs"/>
              </a:rPr>
              <a:t> interested to learn more about variety and variation in plants. </a:t>
            </a:r>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pPr/>
              <a:t>4</a:t>
            </a:fld>
            <a:endParaRPr lang="en-US" dirty="0"/>
          </a:p>
        </p:txBody>
      </p:sp>
    </p:spTree>
    <p:extLst>
      <p:ext uri="{BB962C8B-B14F-4D97-AF65-F5344CB8AC3E}">
        <p14:creationId xmlns:p14="http://schemas.microsoft.com/office/powerpoint/2010/main" val="306623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Slide 5: When he was 21,</a:t>
            </a:r>
            <a:r>
              <a:rPr lang="en-GB" sz="1200" kern="1200" baseline="0" dirty="0" smtClean="0">
                <a:solidFill>
                  <a:schemeClr val="tx1"/>
                </a:solidFill>
                <a:latin typeface="+mn-lt"/>
                <a:ea typeface="+mn-ea"/>
                <a:cs typeface="+mn-cs"/>
              </a:rPr>
              <a:t> Professor </a:t>
            </a:r>
            <a:r>
              <a:rPr lang="en-GB" sz="1200" kern="1200" baseline="0" dirty="0" err="1" smtClean="0">
                <a:solidFill>
                  <a:schemeClr val="tx1"/>
                </a:solidFill>
                <a:latin typeface="+mn-lt"/>
                <a:ea typeface="+mn-ea"/>
                <a:cs typeface="+mn-cs"/>
              </a:rPr>
              <a:t>Henslow</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offered Darwin the opportunity of a lifetime: the chance to join a ship called HMS </a:t>
            </a:r>
            <a:r>
              <a:rPr lang="en-GB" sz="1200" i="1" kern="1200" dirty="0" smtClean="0">
                <a:solidFill>
                  <a:schemeClr val="tx1"/>
                </a:solidFill>
                <a:latin typeface="+mn-lt"/>
                <a:ea typeface="+mn-ea"/>
                <a:cs typeface="+mn-cs"/>
              </a:rPr>
              <a:t>Beagle</a:t>
            </a:r>
            <a:r>
              <a:rPr lang="en-GB" sz="1200" kern="1200" dirty="0" smtClean="0">
                <a:solidFill>
                  <a:schemeClr val="tx1"/>
                </a:solidFill>
                <a:latin typeface="+mn-lt"/>
                <a:ea typeface="+mn-ea"/>
                <a:cs typeface="+mn-cs"/>
              </a:rPr>
              <a:t> on a two year voyage</a:t>
            </a:r>
            <a:r>
              <a:rPr lang="en-GB" sz="1200" kern="1200" baseline="0" dirty="0" smtClean="0">
                <a:solidFill>
                  <a:schemeClr val="tx1"/>
                </a:solidFill>
                <a:latin typeface="+mn-lt"/>
                <a:ea typeface="+mn-ea"/>
                <a:cs typeface="+mn-cs"/>
              </a:rPr>
              <a:t> exploring the coast line of South America. Captain FitzRoy had said he was looking for a naturalist and companion. </a:t>
            </a:r>
            <a:r>
              <a:rPr lang="en-GB" sz="1200" kern="1200" dirty="0" smtClean="0">
                <a:solidFill>
                  <a:schemeClr val="tx1"/>
                </a:solidFill>
                <a:latin typeface="+mn-lt"/>
                <a:ea typeface="+mn-ea"/>
                <a:cs typeface="+mn-cs"/>
              </a:rPr>
              <a:t>Henslow said he had recommended Darwin as the best person he knew of for </a:t>
            </a:r>
          </a:p>
          <a:p>
            <a:r>
              <a:rPr lang="en-GB" sz="1200" i="1" kern="1200" dirty="0" smtClean="0">
                <a:solidFill>
                  <a:schemeClr val="tx1"/>
                </a:solidFill>
                <a:latin typeface="+mn-lt"/>
                <a:ea typeface="+mn-ea"/>
                <a:cs typeface="+mn-cs"/>
              </a:rPr>
              <a:t>‘collecting, observing, &amp; noting any thing worthy to be noted in Natural History’</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BE16A3A-72B4-4AAA-904F-DCB9AA2F0AFC}" type="slidenum">
              <a:rPr lang="en-GB" smtClean="0"/>
              <a:pPr/>
              <a:t>5</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Slide 6: Darwin was excited at the opportunity</a:t>
            </a:r>
            <a:r>
              <a:rPr lang="en-GB" baseline="0" dirty="0" smtClean="0"/>
              <a:t> but at first, </a:t>
            </a:r>
            <a:r>
              <a:rPr lang="en-GB" dirty="0" smtClean="0"/>
              <a:t>his father didn’t want him</a:t>
            </a:r>
            <a:r>
              <a:rPr lang="en-GB" baseline="0" dirty="0" smtClean="0"/>
              <a:t> to go. Darwin wanted to know what his uncle thought and whether he could persuade his father to let him go. Darwin wrote to his uncle with this list of reasons why his father thought it was a bad idea. You can tell that his father was worried about his son’s safety. Thankfully, Darwin’s Uncle Jos thought it would be a brilliant opportunity and in the end, his father agreed. </a:t>
            </a:r>
            <a:endParaRPr lang="en-GB" dirty="0"/>
          </a:p>
        </p:txBody>
      </p:sp>
      <p:sp>
        <p:nvSpPr>
          <p:cNvPr id="4" name="Slide Number Placeholder 3"/>
          <p:cNvSpPr>
            <a:spLocks noGrp="1"/>
          </p:cNvSpPr>
          <p:nvPr>
            <p:ph type="sldNum" sz="quarter" idx="10"/>
          </p:nvPr>
        </p:nvSpPr>
        <p:spPr/>
        <p:txBody>
          <a:bodyPr/>
          <a:lstStyle/>
          <a:p>
            <a:fld id="{DD2D09F2-56EB-4934-8EFC-40A52FFA1FBE}" type="slidenum">
              <a:rPr lang="en-GB" smtClean="0"/>
              <a:pPr/>
              <a:t>6</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7: Darwin set off with Captain FitzRoy aboard HMS</a:t>
            </a:r>
            <a:r>
              <a:rPr lang="en-GB" sz="1200" i="1" kern="1200" dirty="0" smtClean="0">
                <a:solidFill>
                  <a:schemeClr val="tx1"/>
                </a:solidFill>
                <a:effectLst/>
                <a:latin typeface="+mn-lt"/>
                <a:ea typeface="+mn-ea"/>
                <a:cs typeface="+mn-cs"/>
              </a:rPr>
              <a:t> Beagle</a:t>
            </a:r>
            <a:r>
              <a:rPr lang="en-GB" sz="1200" kern="1200" dirty="0" smtClean="0">
                <a:solidFill>
                  <a:schemeClr val="tx1"/>
                </a:solidFill>
                <a:effectLst/>
                <a:latin typeface="+mn-lt"/>
                <a:ea typeface="+mn-ea"/>
                <a:cs typeface="+mn-cs"/>
              </a:rPr>
              <a:t> from Plymouth in Devon, in 1831. The voyage was supposed to be for two years but in the end it lasted for almost five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years! Darwin was a terrible traveller and was seasick for most of the voyage. Sometimes he wrote letters home saying how he hated being at sea</a:t>
            </a:r>
            <a:r>
              <a:rPr lang="en-GB" sz="1200" kern="1200" baseline="0" dirty="0" smtClean="0">
                <a:solidFill>
                  <a:schemeClr val="tx1"/>
                </a:solidFill>
                <a:effectLst/>
                <a:latin typeface="+mn-lt"/>
                <a:ea typeface="+mn-ea"/>
                <a:cs typeface="+mn-cs"/>
              </a:rPr>
              <a:t> but h</a:t>
            </a:r>
            <a:r>
              <a:rPr lang="en-GB" sz="1200" kern="1200" dirty="0" smtClean="0">
                <a:solidFill>
                  <a:schemeClr val="tx1"/>
                </a:solidFill>
                <a:latin typeface="+mn-lt"/>
                <a:ea typeface="+mn-ea"/>
                <a:cs typeface="+mn-cs"/>
              </a:rPr>
              <a:t>e later said it was the most exciting time in his life.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pPr/>
              <a:t>7</a:t>
            </a:fld>
            <a:endParaRPr lang="en-US" dirty="0"/>
          </a:p>
        </p:txBody>
      </p:sp>
    </p:spTree>
    <p:extLst>
      <p:ext uri="{BB962C8B-B14F-4D97-AF65-F5344CB8AC3E}">
        <p14:creationId xmlns:p14="http://schemas.microsoft.com/office/powerpoint/2010/main" val="2381353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8: Darwin’s cabin on board HMS </a:t>
            </a:r>
            <a:r>
              <a:rPr lang="en-GB" sz="1200" i="1" kern="1200" dirty="0" smtClean="0">
                <a:solidFill>
                  <a:schemeClr val="tx1"/>
                </a:solidFill>
                <a:effectLst/>
                <a:latin typeface="+mn-lt"/>
                <a:ea typeface="+mn-ea"/>
                <a:cs typeface="+mn-cs"/>
              </a:rPr>
              <a:t>Beagle</a:t>
            </a:r>
            <a:r>
              <a:rPr lang="en-GB" sz="1200" kern="1200" dirty="0" smtClean="0">
                <a:solidFill>
                  <a:schemeClr val="tx1"/>
                </a:solidFill>
                <a:effectLst/>
                <a:latin typeface="+mn-lt"/>
                <a:ea typeface="+mn-ea"/>
                <a:cs typeface="+mn-cs"/>
              </a:rPr>
              <a:t> was small and he shared it with two sailors.</a:t>
            </a:r>
            <a:r>
              <a:rPr lang="en-GB" dirty="0" smtClean="0"/>
              <a:t> </a:t>
            </a:r>
            <a:r>
              <a:rPr lang="en-GB" baseline="0" dirty="0" smtClean="0"/>
              <a:t>It was on the poop deck at the stern (back) of the ship.</a:t>
            </a:r>
            <a:r>
              <a:rPr lang="en-GB" sz="1200" kern="1200" dirty="0" smtClean="0">
                <a:solidFill>
                  <a:schemeClr val="tx1"/>
                </a:solidFill>
                <a:effectLst/>
                <a:latin typeface="+mn-lt"/>
                <a:ea typeface="+mn-ea"/>
                <a:cs typeface="+mn-cs"/>
              </a:rPr>
              <a:t> At night he had to hang up his hammock to sleep. This cabin was his office, lab and bedroom for the whole voyage. The model shows what the ship would have looked like.</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pPr/>
              <a:t>8</a:t>
            </a:fld>
            <a:endParaRPr lang="en-US" dirty="0"/>
          </a:p>
        </p:txBody>
      </p:sp>
    </p:spTree>
    <p:extLst>
      <p:ext uri="{BB962C8B-B14F-4D97-AF65-F5344CB8AC3E}">
        <p14:creationId xmlns:p14="http://schemas.microsoft.com/office/powerpoint/2010/main" val="918495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9: He had a microscope and a selection of books to help him identify what he saw. This is a plan of his cabin and a selection of the books that he took with him</a:t>
            </a:r>
            <a:r>
              <a:rPr lang="en-GB" sz="1200" kern="1200" baseline="0" dirty="0" smtClean="0">
                <a:solidFill>
                  <a:schemeClr val="tx1"/>
                </a:solidFill>
                <a:effectLst/>
                <a:latin typeface="+mn-lt"/>
                <a:ea typeface="+mn-ea"/>
                <a:cs typeface="+mn-cs"/>
              </a:rPr>
              <a:t> to help him with his research. </a:t>
            </a:r>
            <a:r>
              <a:rPr lang="en-GB" sz="1200" kern="1200" dirty="0" smtClean="0">
                <a:solidFill>
                  <a:schemeClr val="tx1"/>
                </a:solidFill>
                <a:effectLst/>
                <a:latin typeface="+mn-lt"/>
                <a:ea typeface="+mn-ea"/>
                <a:cs typeface="+mn-cs"/>
              </a:rPr>
              <a:t>During his trip Darwin discovered 1000’s of examples of insects, plants, animals,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rock and fossil samples that had never been seen in Britain before. He watched a volcano erupting and experienced an earthquake.</a:t>
            </a:r>
            <a:r>
              <a:rPr lang="en-GB" sz="1200" kern="1200" baseline="0" dirty="0" smtClean="0">
                <a:solidFill>
                  <a:schemeClr val="tx1"/>
                </a:solidFill>
                <a:effectLst/>
                <a:latin typeface="+mn-lt"/>
                <a:ea typeface="+mn-ea"/>
                <a:cs typeface="+mn-cs"/>
              </a:rPr>
              <a:t> He wrote letters home to tell his family about the amazing adventure he was having, but the letters took months to arrive as they were sent by ship.</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pPr/>
              <a:t>9</a:t>
            </a:fld>
            <a:endParaRPr lang="en-US" dirty="0"/>
          </a:p>
        </p:txBody>
      </p:sp>
    </p:spTree>
    <p:extLst>
      <p:ext uri="{BB962C8B-B14F-4D97-AF65-F5344CB8AC3E}">
        <p14:creationId xmlns:p14="http://schemas.microsoft.com/office/powerpoint/2010/main" val="3566532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471E3FF-B714-4828-8060-61E5F2E9249B}" type="datetimeFigureOut">
              <a:rPr lang="en-GB" smtClean="0"/>
              <a:pPr/>
              <a:t>05/05/16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410742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471E3FF-B714-4828-8060-61E5F2E9249B}" type="datetimeFigureOut">
              <a:rPr lang="en-GB" smtClean="0"/>
              <a:pPr/>
              <a:t>05/05/16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4085448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471E3FF-B714-4828-8060-61E5F2E9249B}" type="datetimeFigureOut">
              <a:rPr lang="en-GB" smtClean="0"/>
              <a:pPr/>
              <a:t>05/05/16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247885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4A0F3629-228A-4D43-8755-E6C088A9EE0A}" type="slidenum">
              <a:rPr lang="en-GB"/>
              <a:pPr>
                <a:defRPr/>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471E3FF-B714-4828-8060-61E5F2E9249B}" type="datetimeFigureOut">
              <a:rPr lang="en-GB" smtClean="0"/>
              <a:pPr/>
              <a:t>05/05/16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1851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71E3FF-B714-4828-8060-61E5F2E9249B}" type="datetimeFigureOut">
              <a:rPr lang="en-GB" smtClean="0"/>
              <a:pPr/>
              <a:t>05/05/16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330651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471E3FF-B714-4828-8060-61E5F2E9249B}" type="datetimeFigureOut">
              <a:rPr lang="en-GB" smtClean="0"/>
              <a:pPr/>
              <a:t>05/05/16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45308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471E3FF-B714-4828-8060-61E5F2E9249B}" type="datetimeFigureOut">
              <a:rPr lang="en-GB" smtClean="0"/>
              <a:pPr/>
              <a:t>05/05/16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2964395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471E3FF-B714-4828-8060-61E5F2E9249B}" type="datetimeFigureOut">
              <a:rPr lang="en-GB" smtClean="0"/>
              <a:pPr/>
              <a:t>05/05/16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102801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71E3FF-B714-4828-8060-61E5F2E9249B}" type="datetimeFigureOut">
              <a:rPr lang="en-GB" smtClean="0"/>
              <a:pPr/>
              <a:t>05/05/16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1538146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71E3FF-B714-4828-8060-61E5F2E9249B}" type="datetimeFigureOut">
              <a:rPr lang="en-GB" smtClean="0"/>
              <a:pPr/>
              <a:t>05/05/16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334082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71E3FF-B714-4828-8060-61E5F2E9249B}" type="datetimeFigureOut">
              <a:rPr lang="en-GB" smtClean="0"/>
              <a:pPr/>
              <a:t>05/05/16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2525644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71E3FF-B714-4828-8060-61E5F2E9249B}" type="datetimeFigureOut">
              <a:rPr lang="en-GB" smtClean="0"/>
              <a:pPr/>
              <a:t>05/05/16</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0F4E6-2C20-4AA0-8B2A-B713AF5EB74F}" type="slidenum">
              <a:rPr lang="en-GB" smtClean="0"/>
              <a:pPr/>
              <a:t>‹#›</a:t>
            </a:fld>
            <a:endParaRPr lang="en-GB" dirty="0"/>
          </a:p>
        </p:txBody>
      </p:sp>
    </p:spTree>
    <p:extLst>
      <p:ext uri="{BB962C8B-B14F-4D97-AF65-F5344CB8AC3E}">
        <p14:creationId xmlns:p14="http://schemas.microsoft.com/office/powerpoint/2010/main" val="3458052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1-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17001102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a-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9194050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5770410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11598939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04248" y="2132856"/>
            <a:ext cx="1008112" cy="369332"/>
          </a:xfrm>
          <a:prstGeom prst="rect">
            <a:avLst/>
          </a:prstGeom>
        </p:spPr>
        <p:txBody>
          <a:bodyPr wrap="square">
            <a:spAutoFit/>
          </a:bodyPr>
          <a:lstStyle/>
          <a:p>
            <a:endParaRPr lang="en-GB" dirty="0"/>
          </a:p>
        </p:txBody>
      </p:sp>
      <p:sp>
        <p:nvSpPr>
          <p:cNvPr id="6" name="TextBox 5"/>
          <p:cNvSpPr txBox="1"/>
          <p:nvPr/>
        </p:nvSpPr>
        <p:spPr>
          <a:xfrm>
            <a:off x="4211960" y="3212976"/>
            <a:ext cx="184731" cy="369332"/>
          </a:xfrm>
          <a:prstGeom prst="rect">
            <a:avLst/>
          </a:prstGeom>
          <a:noFill/>
        </p:spPr>
        <p:txBody>
          <a:bodyPr wrap="none" rtlCol="0">
            <a:spAutoFit/>
          </a:bodyPr>
          <a:lstStyle/>
          <a:p>
            <a:endParaRPr lang="en-GB" dirty="0"/>
          </a:p>
        </p:txBody>
      </p:sp>
      <p:sp>
        <p:nvSpPr>
          <p:cNvPr id="7" name="TextBox 6"/>
          <p:cNvSpPr txBox="1"/>
          <p:nvPr/>
        </p:nvSpPr>
        <p:spPr>
          <a:xfrm>
            <a:off x="6732240" y="548680"/>
            <a:ext cx="1800200" cy="2585323"/>
          </a:xfrm>
          <a:prstGeom prst="rect">
            <a:avLst/>
          </a:prstGeom>
          <a:noFill/>
        </p:spPr>
        <p:txBody>
          <a:bodyPr wrap="square" rtlCol="0">
            <a:spAutoFit/>
          </a:bodyPr>
          <a:lstStyle/>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dirty="0"/>
          </a:p>
        </p:txBody>
      </p:sp>
      <p:pic>
        <p:nvPicPr>
          <p:cNvPr id="2" name="Picture 1" descr="Slide-12-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13-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84" y="404664"/>
            <a:ext cx="3240360" cy="954107"/>
          </a:xfrm>
          <a:prstGeom prst="rect">
            <a:avLst/>
          </a:prstGeom>
          <a:noFill/>
        </p:spPr>
        <p:txBody>
          <a:bodyPr wrap="square" rtlCol="0">
            <a:spAutoFit/>
          </a:bodyPr>
          <a:lstStyle/>
          <a:p>
            <a:endParaRPr lang="en-GB" sz="2800" dirty="0" smtClean="0"/>
          </a:p>
          <a:p>
            <a:endParaRPr lang="en-GB" sz="2800" dirty="0" smtClean="0"/>
          </a:p>
        </p:txBody>
      </p:sp>
      <p:pic>
        <p:nvPicPr>
          <p:cNvPr id="3" name="Picture 2" descr="Slide-14-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5-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32566297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36032630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37218027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134328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3592620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5770410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4000" cy="6464401"/>
          </a:xfrm>
          <a:prstGeom prst="rect">
            <a:avLst/>
          </a:prstGeom>
        </p:spPr>
      </p:pic>
    </p:spTree>
    <p:extLst>
      <p:ext uri="{BB962C8B-B14F-4D97-AF65-F5344CB8AC3E}">
        <p14:creationId xmlns:p14="http://schemas.microsoft.com/office/powerpoint/2010/main" val="40017260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1335</TotalTime>
  <Words>1515</Words>
  <Application>Microsoft Macintosh PowerPoint</Application>
  <PresentationFormat>On-screen Show (4:3)</PresentationFormat>
  <Paragraphs>42</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Cambridge University Library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srs48</dc:creator>
  <cp:lastModifiedBy>Andy Corrigan</cp:lastModifiedBy>
  <cp:revision>79</cp:revision>
  <dcterms:created xsi:type="dcterms:W3CDTF">2013-06-04T16:33:03Z</dcterms:created>
  <dcterms:modified xsi:type="dcterms:W3CDTF">2016-05-05T15:00:50Z</dcterms:modified>
</cp:coreProperties>
</file>